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6" r:id="rId14"/>
    <p:sldId id="272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3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2018%20%20&#1062;&#1099;&#1073;&#1077;&#1088;&#1090;%20&#1053;.&#1042;.%20&#1089;&#1072;&#1084;&#1086;&#1086;&#1073;&#1088;&#1072;&#1079;&#1086;&#1074;&#1072;&#1085;&#1080;&#1077;%20&#1076;&#1074;&#1080;&#1075;&#1072;&#1090;&#1077;&#1083;&#1100;&#1085;&#1072;&#1103;%20&#1072;&#1082;&#1090;&#1080;&#1074;&#1085;&#1086;&#1089;&#1090;&#1100;%20&#1095;&#1077;&#1088;&#1077;&#1079;%20&#1088;&#1080;&#1090;&#1084;&#1080;&#1095;&#1077;&#1089;&#1082;&#1091;&#1102;%20&#1075;&#1080;&#1084;&#1085;&#1072;&#1089;&#1090;&#1080;&#1082;&#1091;.pptx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2018%20%20&#1062;&#1099;&#1073;&#1077;&#1088;&#1090;%20&#1053;.&#1042;.%20&#1089;&#1072;&#1084;&#1086;&#1086;&#1073;&#1088;&#1072;&#1079;&#1086;&#1074;&#1072;&#1085;&#1080;&#1077;%20&#1076;&#1074;&#1080;&#1075;&#1072;&#1090;&#1077;&#1083;&#1100;&#1085;&#1072;&#1103;%20&#1072;&#1082;&#1090;&#1080;&#1074;&#1085;&#1086;&#1089;&#1090;&#1100;%20&#1095;&#1077;&#1088;&#1077;&#1079;%20&#1088;&#1080;&#1090;&#1084;&#1080;&#1095;&#1077;&#1089;&#1082;&#1091;&#1102;%20&#1075;&#1080;&#1084;&#1085;&#1072;&#1089;&#1090;&#1080;&#1082;&#1091;.pptx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2018%20%20&#1062;&#1099;&#1073;&#1077;&#1088;&#1090;%20&#1053;.&#1042;.%20&#1089;&#1072;&#1084;&#1086;&#1086;&#1073;&#1088;&#1072;&#1079;&#1086;&#1074;&#1072;&#1085;&#1080;&#1077;%20&#1076;&#1074;&#1080;&#1075;&#1072;&#1090;&#1077;&#1083;&#1100;&#1085;&#1072;&#1103;%20&#1072;&#1082;&#1090;&#1080;&#1074;&#1085;&#1086;&#1089;&#1090;&#1100;%20&#1095;&#1077;&#1088;&#1077;&#1079;%20&#1088;&#1080;&#1090;&#1084;&#1080;&#1095;&#1077;&#1089;&#1082;&#1091;&#1102;%20&#1075;&#1080;&#1084;&#1085;&#1072;&#1089;&#1090;&#1080;&#1082;&#1091;.pptx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14.jpeg"/><Relationship Id="rId3" Type="http://schemas.openxmlformats.org/officeDocument/2006/relationships/image" Target="../media/image19.jpeg"/><Relationship Id="rId7" Type="http://schemas.openxmlformats.org/officeDocument/2006/relationships/image" Target="../media/image24.jpeg"/><Relationship Id="rId12" Type="http://schemas.openxmlformats.org/officeDocument/2006/relationships/image" Target="../media/image12.jpeg"/><Relationship Id="rId2" Type="http://schemas.openxmlformats.org/officeDocument/2006/relationships/image" Target="../media/image21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3.jpeg"/><Relationship Id="rId5" Type="http://schemas.openxmlformats.org/officeDocument/2006/relationships/image" Target="../media/image23.jpeg"/><Relationship Id="rId15" Type="http://schemas.openxmlformats.org/officeDocument/2006/relationships/image" Target="../media/image11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17.jpe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2018%20%20&#1062;&#1099;&#1073;&#1077;&#1088;&#1090;%20&#1053;.&#1042;.%20&#1089;&#1072;&#1084;&#1086;&#1086;&#1073;&#1088;&#1072;&#1079;&#1086;&#1074;&#1072;&#1085;&#1080;&#1077;%20&#1076;&#1074;&#1080;&#1075;&#1072;&#1090;&#1077;&#1083;&#1100;&#1085;&#1072;&#1103;%20&#1072;&#1082;&#1090;&#1080;&#1074;&#1085;&#1086;&#1089;&#1090;&#1100;%20&#1095;&#1077;&#1088;&#1077;&#1079;%20&#1088;&#1080;&#1090;&#1084;&#1080;&#1095;&#1077;&#1089;&#1082;&#1091;&#1102;%20&#1075;&#1080;&#1084;&#1085;&#1072;&#1089;&#1090;&#1080;&#1082;&#1091;.pptx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2018%20%20&#1062;&#1099;&#1073;&#1077;&#1088;&#1090;%20&#1053;.&#1042;.%20&#1089;&#1072;&#1084;&#1086;&#1086;&#1073;&#1088;&#1072;&#1079;&#1086;&#1074;&#1072;&#1085;&#1080;&#1077;%20&#1076;&#1074;&#1080;&#1075;&#1072;&#1090;&#1077;&#1083;&#1100;&#1085;&#1072;&#1103;%20&#1072;&#1082;&#1090;&#1080;&#1074;&#1085;&#1086;&#1089;&#1090;&#1100;%20&#1095;&#1077;&#1088;&#1077;&#1079;%20&#1088;&#1080;&#1090;&#1084;&#1080;&#1095;&#1077;&#1089;&#1082;&#1091;&#1102;%20&#1075;&#1080;&#1084;&#1085;&#1072;&#1089;&#1090;&#1080;&#1082;&#1091;.pptx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2018%20%20&#1062;&#1099;&#1073;&#1077;&#1088;&#1090;%20&#1053;.&#1042;.%20&#1089;&#1072;&#1084;&#1086;&#1086;&#1073;&#1088;&#1072;&#1079;&#1086;&#1074;&#1072;&#1085;&#1080;&#1077;%20&#1076;&#1074;&#1080;&#1075;&#1072;&#1090;&#1077;&#1083;&#1100;&#1085;&#1072;&#1103;%20&#1072;&#1082;&#1090;&#1080;&#1074;&#1085;&#1086;&#1089;&#1090;&#1100;%20&#1095;&#1077;&#1088;&#1077;&#1079;%20&#1088;&#1080;&#1090;&#1084;&#1080;&#1095;&#1077;&#1089;&#1082;&#1091;&#1102;%20&#1075;&#1080;&#1084;&#1085;&#1072;&#1089;&#1090;&#1080;&#1082;&#1091;.pptx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2018%20%20&#1062;&#1099;&#1073;&#1077;&#1088;&#1090;%20&#1053;.&#1042;.%20&#1089;&#1072;&#1084;&#1086;&#1086;&#1073;&#1088;&#1072;&#1079;&#1086;&#1074;&#1072;&#1085;&#1080;&#1077;%20&#1076;&#1074;&#1080;&#1075;&#1072;&#1090;&#1077;&#1083;&#1100;&#1085;&#1072;&#1103;%20&#1072;&#1082;&#1090;&#1080;&#1074;&#1085;&#1086;&#1089;&#1090;&#1100;%20&#1095;&#1077;&#1088;&#1077;&#1079;%20&#1088;&#1080;&#1090;&#1084;&#1080;&#1095;&#1077;&#1089;&#1082;&#1091;&#1102;%20&#1075;&#1080;&#1084;&#1085;&#1072;&#1089;&#1090;&#1080;&#1082;&#1091;.pptx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2018%20%20&#1062;&#1099;&#1073;&#1077;&#1088;&#1090;%20&#1053;.&#1042;.%20&#1089;&#1072;&#1084;&#1086;&#1086;&#1073;&#1088;&#1072;&#1079;&#1086;&#1074;&#1072;&#1085;&#1080;&#1077;%20&#1076;&#1074;&#1080;&#1075;&#1072;&#1090;&#1077;&#1083;&#1100;&#1085;&#1072;&#1103;%20&#1072;&#1082;&#1090;&#1080;&#1074;&#1085;&#1086;&#1089;&#1090;&#1100;%20&#1095;&#1077;&#1088;&#1077;&#1079;%20&#1088;&#1080;&#1090;&#1084;&#1080;&#1095;&#1077;&#1089;&#1082;&#1091;&#1102;%20&#1075;&#1080;&#1084;&#1085;&#1072;&#1089;&#1090;&#1080;&#1082;&#1091;.pptx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2018%20%20&#1062;&#1099;&#1073;&#1077;&#1088;&#1090;%20&#1053;.&#1042;.%20&#1089;&#1072;&#1084;&#1086;&#1086;&#1073;&#1088;&#1072;&#1079;&#1086;&#1074;&#1072;&#1085;&#1080;&#1077;%20&#1076;&#1074;&#1080;&#1075;&#1072;&#1090;&#1077;&#1083;&#1100;&#1085;&#1072;&#1103;%20&#1072;&#1082;&#1090;&#1080;&#1074;&#1085;&#1086;&#1089;&#1090;&#1100;%20&#1095;&#1077;&#1088;&#1077;&#1079;%20&#1088;&#1080;&#1090;&#1084;&#1080;&#1095;&#1077;&#1089;&#1082;&#1091;&#1102;%20&#1075;&#1080;&#1084;&#1085;&#1072;&#1089;&#1090;&#1080;&#1082;&#1091;.pptx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2018%20%20&#1062;&#1099;&#1073;&#1077;&#1088;&#1090;%20&#1053;.&#1042;.%20&#1089;&#1072;&#1084;&#1086;&#1086;&#1073;&#1088;&#1072;&#1079;&#1086;&#1074;&#1072;&#1085;&#1080;&#1077;%20&#1076;&#1074;&#1080;&#1075;&#1072;&#1090;&#1077;&#1083;&#1100;&#1085;&#1072;&#1103;%20&#1072;&#1082;&#1090;&#1080;&#1074;&#1085;&#1086;&#1089;&#1090;&#1100;%20&#1095;&#1077;&#1088;&#1077;&#1079;%20&#1088;&#1080;&#1090;&#1084;&#1080;&#1095;&#1077;&#1089;&#1082;&#1091;&#1102;%20&#1075;&#1080;&#1084;&#1085;&#1072;&#1089;&#1090;&#1080;&#1082;&#1091;.pptx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39242"/>
            <a:ext cx="9621549" cy="7697242"/>
          </a:xfrm>
          <a:prstGeom prst="rect">
            <a:avLst/>
          </a:prstGeom>
          <a:noFill/>
        </p:spPr>
      </p:pic>
      <p:pic>
        <p:nvPicPr>
          <p:cNvPr id="2050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64254" flipV="1">
            <a:off x="4787901" y="6092826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21019953">
            <a:off x="2052922" y="5604794"/>
            <a:ext cx="6227236" cy="458787"/>
          </a:xfrm>
          <a:prstGeom prst="rect">
            <a:avLst/>
          </a:prstGeom>
          <a:extLst>
            <a:ext uri="{AF507438-7753-43E0-B8FC-AC1667EBCBE1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13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старший воспитатель: </a:t>
            </a:r>
            <a:r>
              <a:rPr lang="ru-RU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Мельниченко Татьяна Николаевна 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20961054">
            <a:off x="1414481" y="2926862"/>
            <a:ext cx="6248975" cy="1211335"/>
          </a:xfrm>
          <a:prstGeom prst="rect">
            <a:avLst/>
          </a:prstGeom>
          <a:extLst>
            <a:ext uri="{91240B29-F687-4F45-9708-019B960494DF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000" b="1" cap="all" dirty="0">
                <a:ln w="22225">
                  <a:solidFill>
                    <a:srgbClr val="990000"/>
                  </a:solidFill>
                  <a:prstDash val="solid"/>
                </a:ln>
                <a:solidFill>
                  <a:srgbClr val="CA07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ярмарка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000" b="1" cap="small" dirty="0">
                <a:ln w="22225">
                  <a:solidFill>
                    <a:srgbClr val="990000"/>
                  </a:solidFill>
                  <a:prstDash val="solid"/>
                </a:ln>
                <a:solidFill>
                  <a:srgbClr val="CA070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идей и проектов</a:t>
            </a:r>
            <a:endParaRPr lang="ru-RU" sz="2000" b="1" cap="small" dirty="0">
              <a:ln w="22225">
                <a:solidFill>
                  <a:srgbClr val="990000"/>
                </a:solidFill>
                <a:prstDash val="solid"/>
              </a:ln>
              <a:solidFill>
                <a:srgbClr val="CA070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20df76943c2a"/>
          <p:cNvPicPr>
            <a:picLocks noChangeAspect="1" noChangeArrowheads="1"/>
          </p:cNvPicPr>
          <p:nvPr/>
        </p:nvPicPr>
        <p:blipFill>
          <a:blip r:embed="rId4"/>
          <a:srcRect l="70837" t="14523" r="14459" b="73657"/>
          <a:stretch>
            <a:fillRect/>
          </a:stretch>
        </p:blipFill>
        <p:spPr bwMode="auto">
          <a:xfrm rot="1387053">
            <a:off x="1065214" y="244476"/>
            <a:ext cx="9064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20df76943c2a"/>
          <p:cNvPicPr>
            <a:picLocks noChangeAspect="1" noChangeArrowheads="1"/>
          </p:cNvPicPr>
          <p:nvPr/>
        </p:nvPicPr>
        <p:blipFill>
          <a:blip r:embed="rId5" cstate="print"/>
          <a:srcRect l="84648" t="14523" b="73657"/>
          <a:stretch>
            <a:fillRect/>
          </a:stretch>
        </p:blipFill>
        <p:spPr bwMode="auto">
          <a:xfrm rot="-2578722">
            <a:off x="192089" y="328614"/>
            <a:ext cx="1008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20991170">
            <a:off x="591093" y="1214112"/>
            <a:ext cx="706022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cap="all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smtClean="0">
                <a:solidFill>
                  <a:srgbClr val="4603ED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</a:t>
            </a:r>
            <a:r>
              <a:rPr lang="ru-RU" sz="3600" b="1" cap="all" dirty="0">
                <a:solidFill>
                  <a:srgbClr val="4603ED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тем по самообразованию</a:t>
            </a:r>
            <a:endParaRPr lang="ru-RU" sz="3600" b="1" dirty="0">
              <a:solidFill>
                <a:srgbClr val="4603ED"/>
              </a:solidFill>
              <a:latin typeface="Monotype Corsiva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839242"/>
            <a:ext cx="9621549" cy="7697242"/>
          </a:xfrm>
          <a:prstGeom prst="rect">
            <a:avLst/>
          </a:prstGeom>
          <a:noFill/>
        </p:spPr>
      </p:pic>
      <p:sp>
        <p:nvSpPr>
          <p:cNvPr id="1229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290" y="1773239"/>
            <a:ext cx="5616575" cy="338455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 fontScale="92500"/>
          </a:bodyPr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1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Monotype Corsiva" pitchFamily="66" charset="0"/>
              </a:rPr>
              <a:t> «</a:t>
            </a:r>
            <a:r>
              <a:rPr lang="ru-RU" sz="3500" b="1" i="1" dirty="0" smtClean="0">
                <a:solidFill>
                  <a:srgbClr val="FF0000"/>
                </a:solidFill>
                <a:latin typeface="Monotype Corsiva" pitchFamily="66" charset="0"/>
              </a:rPr>
              <a:t>Формирование математических представлений по средствам информационно – коммуникативных технологий» </a:t>
            </a:r>
            <a:endParaRPr lang="ru-RU" sz="35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rgbClr val="4603ED"/>
                </a:solidFill>
                <a:latin typeface="Monotype Corsiva" pitchFamily="66" charset="0"/>
              </a:rPr>
              <a:t>Шваб Вера Эдуардовна</a:t>
            </a:r>
            <a:endParaRPr lang="ru-RU" sz="3500" dirty="0" smtClean="0">
              <a:solidFill>
                <a:srgbClr val="4603ED"/>
              </a:solidFill>
              <a:latin typeface="Monotype Corsiva" pitchFamily="66" charset="0"/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sz="1800" b="1" dirty="0" smtClean="0">
              <a:latin typeface="Monotype Corsiva" pitchFamily="66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400" dirty="0" smtClean="0"/>
          </a:p>
        </p:txBody>
      </p:sp>
      <p:sp>
        <p:nvSpPr>
          <p:cNvPr id="1331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1" y="765175"/>
            <a:ext cx="7993063" cy="1143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>   </a:t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  <a:t>Вашему вниманию предлагается лот под № 8:</a:t>
            </a:r>
            <a:b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endParaRPr lang="ru-RU" altLang="ru-RU" sz="5400" b="1" dirty="0" smtClean="0">
              <a:solidFill>
                <a:srgbClr val="CA0702"/>
              </a:solidFill>
              <a:latin typeface="Monotype Corsiva" pitchFamily="66" charset="0"/>
            </a:endParaRPr>
          </a:p>
        </p:txBody>
      </p:sp>
      <p:pic>
        <p:nvPicPr>
          <p:cNvPr id="13316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75442" flipV="1">
            <a:off x="4284663" y="6281739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0df76943c2a"/>
          <p:cNvPicPr>
            <a:picLocks noChangeAspect="1" noChangeArrowheads="1"/>
          </p:cNvPicPr>
          <p:nvPr/>
        </p:nvPicPr>
        <p:blipFill>
          <a:blip r:embed="rId6"/>
          <a:srcRect l="39082" t="15372" r="48196" b="70837"/>
          <a:stretch>
            <a:fillRect/>
          </a:stretch>
        </p:blipFill>
        <p:spPr bwMode="auto">
          <a:xfrm>
            <a:off x="2" y="692151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20df76943c2a"/>
          <p:cNvPicPr>
            <a:picLocks noChangeAspect="1" noChangeArrowheads="1"/>
          </p:cNvPicPr>
          <p:nvPr/>
        </p:nvPicPr>
        <p:blipFill>
          <a:blip r:embed="rId6"/>
          <a:srcRect l="39082" r="48196" b="84628"/>
          <a:stretch>
            <a:fillRect/>
          </a:stretch>
        </p:blipFill>
        <p:spPr bwMode="auto">
          <a:xfrm>
            <a:off x="0" y="2643182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Сказка\Desktop\для конкурса1\5731e5853bda11549ae8907d.pn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6143636" y="2214555"/>
            <a:ext cx="2286016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E:\Картинки\B07-AI-019-200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4652963"/>
            <a:ext cx="30241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User\Documents\фото  всех коллег\0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2357430"/>
            <a:ext cx="2071702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839242"/>
            <a:ext cx="9621549" cy="7697242"/>
          </a:xfrm>
          <a:prstGeom prst="rect">
            <a:avLst/>
          </a:prstGeom>
          <a:noFill/>
        </p:spPr>
      </p:pic>
      <p:sp>
        <p:nvSpPr>
          <p:cNvPr id="1229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290" y="1773239"/>
            <a:ext cx="5616575" cy="338455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1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Monotype Corsiva" pitchFamily="66" charset="0"/>
              </a:rPr>
              <a:t> «</a:t>
            </a:r>
            <a:r>
              <a:rPr lang="ru-RU" sz="3500" b="1" i="1" dirty="0" smtClean="0">
                <a:solidFill>
                  <a:srgbClr val="FF0000"/>
                </a:solidFill>
                <a:latin typeface="Monotype Corsiva" pitchFamily="66" charset="0"/>
              </a:rPr>
              <a:t>Развитие исследовательских умений у детей старшего дошкольного возраста по средствам проектной деятельности» </a:t>
            </a:r>
            <a:endParaRPr lang="ru-RU" sz="35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rgbClr val="4603ED"/>
                </a:solidFill>
                <a:latin typeface="Monotype Corsiva" pitchFamily="66" charset="0"/>
              </a:rPr>
              <a:t>Дмитрук Наталья Анатольевна</a:t>
            </a:r>
            <a:endParaRPr lang="ru-RU" sz="3500" dirty="0" smtClean="0">
              <a:solidFill>
                <a:srgbClr val="4603ED"/>
              </a:solidFill>
              <a:latin typeface="Monotype Corsiva" pitchFamily="66" charset="0"/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sz="1800" b="1" dirty="0" smtClean="0">
              <a:latin typeface="Monotype Corsiva" pitchFamily="66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400" dirty="0" smtClean="0"/>
          </a:p>
        </p:txBody>
      </p:sp>
      <p:sp>
        <p:nvSpPr>
          <p:cNvPr id="1331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1" y="765175"/>
            <a:ext cx="7993063" cy="1143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>   </a:t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  <a:t>Вашему вниманию предлагается лот под № 9:</a:t>
            </a:r>
            <a:b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endParaRPr lang="ru-RU" altLang="ru-RU" sz="5400" b="1" dirty="0" smtClean="0">
              <a:solidFill>
                <a:srgbClr val="CA0702"/>
              </a:solidFill>
              <a:latin typeface="Monotype Corsiva" pitchFamily="66" charset="0"/>
            </a:endParaRPr>
          </a:p>
        </p:txBody>
      </p:sp>
      <p:pic>
        <p:nvPicPr>
          <p:cNvPr id="13316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75442" flipV="1">
            <a:off x="4284663" y="6281739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0df76943c2a"/>
          <p:cNvPicPr>
            <a:picLocks noChangeAspect="1" noChangeArrowheads="1"/>
          </p:cNvPicPr>
          <p:nvPr/>
        </p:nvPicPr>
        <p:blipFill>
          <a:blip r:embed="rId6"/>
          <a:srcRect l="39082" t="15372" r="48196" b="70837"/>
          <a:stretch>
            <a:fillRect/>
          </a:stretch>
        </p:blipFill>
        <p:spPr bwMode="auto">
          <a:xfrm>
            <a:off x="2" y="692151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20df76943c2a"/>
          <p:cNvPicPr>
            <a:picLocks noChangeAspect="1" noChangeArrowheads="1"/>
          </p:cNvPicPr>
          <p:nvPr/>
        </p:nvPicPr>
        <p:blipFill>
          <a:blip r:embed="rId6"/>
          <a:srcRect l="39082" r="48196" b="84628"/>
          <a:stretch>
            <a:fillRect/>
          </a:stretch>
        </p:blipFill>
        <p:spPr bwMode="auto">
          <a:xfrm>
            <a:off x="0" y="2643182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Сказка\Desktop\для конкурса1\5731e5853bda11549ae8907d.pn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6143636" y="2214555"/>
            <a:ext cx="2286016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E:\Картинки\B07-AI-019-200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4652963"/>
            <a:ext cx="30241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сайт доу вишенка\педагоги сайт\Дмитрук Н.А\9K4JUax_yy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2428868"/>
            <a:ext cx="1857388" cy="30003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839242"/>
            <a:ext cx="9621549" cy="7697242"/>
          </a:xfrm>
          <a:prstGeom prst="rect">
            <a:avLst/>
          </a:prstGeom>
          <a:noFill/>
        </p:spPr>
      </p:pic>
      <p:sp>
        <p:nvSpPr>
          <p:cNvPr id="1229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6045171" cy="338455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1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Monotype Corsiva" pitchFamily="66" charset="0"/>
              </a:rPr>
              <a:t> «</a:t>
            </a:r>
            <a:r>
              <a:rPr lang="ru-RU" sz="3500" b="1" i="1" dirty="0" smtClean="0">
                <a:solidFill>
                  <a:srgbClr val="FF0000"/>
                </a:solidFill>
                <a:latin typeface="Monotype Corsiva" pitchFamily="66" charset="0"/>
              </a:rPr>
              <a:t>Нетрадиционные формы взаимодействия с родителями воспитанников в условиях реализации ФГОС» </a:t>
            </a:r>
            <a:endParaRPr lang="ru-RU" sz="35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rgbClr val="4603ED"/>
                </a:solidFill>
                <a:latin typeface="Monotype Corsiva" pitchFamily="66" charset="0"/>
              </a:rPr>
              <a:t>Вакуленко Людмила </a:t>
            </a:r>
            <a:r>
              <a:rPr lang="ru-RU" sz="3500" b="1" i="1" dirty="0" err="1" smtClean="0">
                <a:solidFill>
                  <a:srgbClr val="4603ED"/>
                </a:solidFill>
                <a:latin typeface="Monotype Corsiva" pitchFamily="66" charset="0"/>
              </a:rPr>
              <a:t>Бахтияровна</a:t>
            </a:r>
            <a:endParaRPr lang="ru-RU" sz="3500" dirty="0" smtClean="0">
              <a:solidFill>
                <a:srgbClr val="4603ED"/>
              </a:solidFill>
              <a:latin typeface="Monotype Corsiva" pitchFamily="66" charset="0"/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sz="1800" b="1" dirty="0" smtClean="0">
              <a:latin typeface="Monotype Corsiva" pitchFamily="66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400" dirty="0" smtClean="0"/>
          </a:p>
        </p:txBody>
      </p:sp>
      <p:sp>
        <p:nvSpPr>
          <p:cNvPr id="13315" name="Rectangle 16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7993063" cy="1143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>   </a:t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  <a:t>Вашему вниманию предлагается лот под № 10:</a:t>
            </a:r>
            <a:b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endParaRPr lang="ru-RU" altLang="ru-RU" sz="5400" b="1" dirty="0" smtClean="0">
              <a:solidFill>
                <a:srgbClr val="CA0702"/>
              </a:solidFill>
              <a:latin typeface="Monotype Corsiva" pitchFamily="66" charset="0"/>
            </a:endParaRPr>
          </a:p>
        </p:txBody>
      </p:sp>
      <p:pic>
        <p:nvPicPr>
          <p:cNvPr id="13316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75442" flipV="1">
            <a:off x="4284663" y="6281739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0df76943c2a"/>
          <p:cNvPicPr>
            <a:picLocks noChangeAspect="1" noChangeArrowheads="1"/>
          </p:cNvPicPr>
          <p:nvPr/>
        </p:nvPicPr>
        <p:blipFill>
          <a:blip r:embed="rId6"/>
          <a:srcRect l="39082" t="15372" r="48196" b="70837"/>
          <a:stretch>
            <a:fillRect/>
          </a:stretch>
        </p:blipFill>
        <p:spPr bwMode="auto">
          <a:xfrm>
            <a:off x="2" y="692151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20df76943c2a"/>
          <p:cNvPicPr>
            <a:picLocks noChangeAspect="1" noChangeArrowheads="1"/>
          </p:cNvPicPr>
          <p:nvPr/>
        </p:nvPicPr>
        <p:blipFill>
          <a:blip r:embed="rId6"/>
          <a:srcRect l="39082" r="48196" b="84628"/>
          <a:stretch>
            <a:fillRect/>
          </a:stretch>
        </p:blipFill>
        <p:spPr bwMode="auto">
          <a:xfrm>
            <a:off x="0" y="2643182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Сказка\Desktop\для конкурса1\5731e5853bda11549ae8907d.pn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6143636" y="2214555"/>
            <a:ext cx="2286016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E:\Картинки\B07-AI-019-200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4652963"/>
            <a:ext cx="30241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Users\User\Documents\фото  всех коллег\0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2357430"/>
            <a:ext cx="2071702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839242"/>
            <a:ext cx="9621549" cy="769724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89"/>
            <a:ext cx="8143932" cy="610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 rot="20930697">
            <a:off x="1639211" y="1728211"/>
            <a:ext cx="461305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cap="all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защита тем по самообразованию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978269">
            <a:off x="1466050" y="1515118"/>
            <a:ext cx="54079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solidFill>
                  <a:srgbClr val="4603ED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защита тем по самообразованию</a:t>
            </a:r>
            <a:endParaRPr lang="ru-RU" sz="2400" b="1" dirty="0">
              <a:solidFill>
                <a:srgbClr val="4603ED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957258">
            <a:off x="1456299" y="1357046"/>
            <a:ext cx="5744432" cy="3909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>
                <a:solidFill>
                  <a:srgbClr val="4603ED"/>
                </a:solidFill>
              </a:rPr>
              <a:t>Подготовить творческий отчет к итоговому педагогическому совету  к 13.05. о проделанной работе</a:t>
            </a:r>
          </a:p>
          <a:p>
            <a:pPr marL="342900" indent="-342900"/>
            <a:r>
              <a:rPr lang="ru-RU" dirty="0" smtClean="0">
                <a:solidFill>
                  <a:srgbClr val="4603ED"/>
                </a:solidFill>
              </a:rPr>
              <a:t> 2. Идеи  по оформлению территории, продумать интерьер групповой комнаты что будете менять цветовую гамму, обои.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Напоминалка</a:t>
            </a:r>
            <a:r>
              <a:rPr lang="ru-RU" dirty="0" smtClean="0">
                <a:solidFill>
                  <a:srgbClr val="4603ED"/>
                </a:solidFill>
              </a:rPr>
              <a:t> </a:t>
            </a:r>
          </a:p>
          <a:p>
            <a:pPr marL="342900" indent="-342900">
              <a:buAutoNum type="arabicPeriod" startAt="3"/>
            </a:pPr>
            <a:r>
              <a:rPr lang="ru-RU" dirty="0" smtClean="0">
                <a:solidFill>
                  <a:srgbClr val="4603ED"/>
                </a:solidFill>
              </a:rPr>
              <a:t>20.04 « В гостях у мастеров Гжельской росписи»</a:t>
            </a:r>
          </a:p>
          <a:p>
            <a:pPr marL="342900" indent="-342900">
              <a:buAutoNum type="arabicPeriod" startAt="3"/>
            </a:pPr>
            <a:r>
              <a:rPr lang="ru-RU" dirty="0" smtClean="0">
                <a:solidFill>
                  <a:srgbClr val="4603ED"/>
                </a:solidFill>
              </a:rPr>
              <a:t>22.04. «Пасхальные развлечения»</a:t>
            </a:r>
          </a:p>
          <a:p>
            <a:pPr marL="342900" indent="-342900">
              <a:buAutoNum type="arabicPeriod" startAt="3"/>
            </a:pPr>
            <a:r>
              <a:rPr lang="ru-RU" dirty="0" smtClean="0">
                <a:solidFill>
                  <a:srgbClr val="4603ED"/>
                </a:solidFill>
              </a:rPr>
              <a:t>25.04. </a:t>
            </a:r>
            <a:r>
              <a:rPr lang="ru-RU" dirty="0" smtClean="0">
                <a:solidFill>
                  <a:srgbClr val="4603ED"/>
                </a:solidFill>
              </a:rPr>
              <a:t>Районный </a:t>
            </a:r>
            <a:r>
              <a:rPr lang="ru-RU" dirty="0" smtClean="0">
                <a:solidFill>
                  <a:srgbClr val="4603ED"/>
                </a:solidFill>
              </a:rPr>
              <a:t>семинар с учителями школы</a:t>
            </a:r>
          </a:p>
          <a:p>
            <a:pPr marL="342900" indent="-342900">
              <a:buAutoNum type="arabicPeriod" startAt="3"/>
            </a:pPr>
            <a:r>
              <a:rPr lang="ru-RU" dirty="0" smtClean="0">
                <a:solidFill>
                  <a:srgbClr val="4603ED"/>
                </a:solidFill>
              </a:rPr>
              <a:t>28.04. «Шаг  в будущее - 2022»</a:t>
            </a:r>
          </a:p>
          <a:p>
            <a:pPr marL="342900" indent="-342900">
              <a:buAutoNum type="arabicPeriod" startAt="3"/>
            </a:pPr>
            <a:r>
              <a:rPr lang="ru-RU" dirty="0" smtClean="0">
                <a:solidFill>
                  <a:srgbClr val="4603ED"/>
                </a:solidFill>
              </a:rPr>
              <a:t> Не забываем проводить диагностики 13.05 сводные листы </a:t>
            </a:r>
          </a:p>
          <a:p>
            <a:r>
              <a:rPr lang="ru-RU" dirty="0" smtClean="0">
                <a:solidFill>
                  <a:srgbClr val="4603ED"/>
                </a:solidFill>
              </a:rPr>
              <a:t>            родительские собрания, остается 2 недели. </a:t>
            </a:r>
            <a:endParaRPr lang="ru-RU" dirty="0">
              <a:solidFill>
                <a:srgbClr val="4603E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839242"/>
            <a:ext cx="9621549" cy="769724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89"/>
            <a:ext cx="8143932" cy="610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rulib.info/uploads/images/image_10.jpg"/>
          <p:cNvPicPr>
            <a:picLocks noChangeAspect="1" noChangeArrowheads="1"/>
          </p:cNvPicPr>
          <p:nvPr/>
        </p:nvPicPr>
        <p:blipFill>
          <a:blip r:embed="rId2" cstate="print"/>
          <a:srcRect t="28125"/>
          <a:stretch>
            <a:fillRect/>
          </a:stretch>
        </p:blipFill>
        <p:spPr bwMode="auto">
          <a:xfrm>
            <a:off x="0" y="1928802"/>
            <a:ext cx="9144000" cy="49291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83701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Мы все такие  разные,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По-разному все названы.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 только в одном у нас сходство: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Верность работе, души благородство!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Picture 1" descr="C:\Users\User\Documents\фото  всех коллег\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8331" y="4239090"/>
            <a:ext cx="1344149" cy="1080120"/>
          </a:xfrm>
          <a:prstGeom prst="rect">
            <a:avLst/>
          </a:prstGeom>
          <a:noFill/>
        </p:spPr>
      </p:pic>
      <p:pic>
        <p:nvPicPr>
          <p:cNvPr id="4" name="Picture 9" descr="C:\Users\User\Desktop\04d_T28KU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0395" y="1592796"/>
            <a:ext cx="1546839" cy="1296144"/>
          </a:xfrm>
          <a:prstGeom prst="rect">
            <a:avLst/>
          </a:prstGeom>
          <a:noFill/>
        </p:spPr>
      </p:pic>
      <p:pic>
        <p:nvPicPr>
          <p:cNvPr id="5" name="Picture 8" descr="C:\Users\User\Documents\фото  всех коллег\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4005" y="1538790"/>
            <a:ext cx="1536169" cy="1296144"/>
          </a:xfrm>
          <a:prstGeom prst="rect">
            <a:avLst/>
          </a:prstGeom>
          <a:noFill/>
        </p:spPr>
      </p:pic>
      <p:pic>
        <p:nvPicPr>
          <p:cNvPr id="6" name="Picture 13" descr="F:\флешка 06122018\сайт доу вишенка\педагоги сайт\Винокурова Ю.М\W63mKvX20m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531" y="1970839"/>
            <a:ext cx="1536171" cy="1244846"/>
          </a:xfrm>
          <a:prstGeom prst="rect">
            <a:avLst/>
          </a:prstGeom>
          <a:noFill/>
        </p:spPr>
      </p:pic>
      <p:pic>
        <p:nvPicPr>
          <p:cNvPr id="7" name="Picture 5" descr="C:\Users\User\Documents\фото  всех коллег\0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7" y="1916832"/>
            <a:ext cx="1706687" cy="12371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79712" y="3158970"/>
            <a:ext cx="6816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66CC"/>
                </a:solidFill>
              </a:rPr>
              <a:t>Наше ДОУ – это: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0066CC"/>
                </a:solidFill>
              </a:rPr>
              <a:t> – добрые, душевные, доброжелательные;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О</a:t>
            </a:r>
            <a:r>
              <a:rPr lang="ru-RU" b="1" dirty="0" smtClean="0">
                <a:solidFill>
                  <a:srgbClr val="0066CC"/>
                </a:solidFill>
              </a:rPr>
              <a:t> – общительные, ответственные, обаятельные;   </a:t>
            </a:r>
            <a:r>
              <a:rPr lang="ru-RU" b="1" dirty="0" smtClean="0">
                <a:solidFill>
                  <a:srgbClr val="FF0000"/>
                </a:solidFill>
              </a:rPr>
              <a:t>У </a:t>
            </a:r>
            <a:r>
              <a:rPr lang="ru-RU" b="1" dirty="0" smtClean="0">
                <a:solidFill>
                  <a:srgbClr val="0066CC"/>
                </a:solidFill>
              </a:rPr>
              <a:t>– умные, успешные, увлеченные педагоги</a:t>
            </a:r>
            <a:endParaRPr lang="ru-RU" b="1" dirty="0">
              <a:solidFill>
                <a:srgbClr val="0066CC"/>
              </a:solidFill>
            </a:endParaRPr>
          </a:p>
        </p:txBody>
      </p:sp>
      <p:pic>
        <p:nvPicPr>
          <p:cNvPr id="9" name="Picture 7" descr="C:\Users\User\Documents\фото  всех коллег\0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4235" y="188641"/>
            <a:ext cx="1824203" cy="1368152"/>
          </a:xfrm>
          <a:prstGeom prst="rect">
            <a:avLst/>
          </a:prstGeom>
          <a:noFill/>
        </p:spPr>
      </p:pic>
      <p:pic>
        <p:nvPicPr>
          <p:cNvPr id="11" name="Picture 4" descr="C:\Users\User\Documents\фото  всех коллег\0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7531" y="3429000"/>
            <a:ext cx="1632181" cy="1296144"/>
          </a:xfrm>
          <a:prstGeom prst="rect">
            <a:avLst/>
          </a:prstGeom>
          <a:noFill/>
        </p:spPr>
      </p:pic>
      <p:pic>
        <p:nvPicPr>
          <p:cNvPr id="12" name="Picture 12" descr="C:\Users\User\Documents\фото  всех коллег\1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5723" y="4185084"/>
            <a:ext cx="1632181" cy="1198634"/>
          </a:xfrm>
          <a:prstGeom prst="rect">
            <a:avLst/>
          </a:prstGeom>
          <a:noFill/>
        </p:spPr>
      </p:pic>
      <p:pic>
        <p:nvPicPr>
          <p:cNvPr id="13" name="Picture 3" descr="C:\Users\User\Documents\фото  всех коллег\05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7531" y="5103186"/>
            <a:ext cx="1634247" cy="1242138"/>
          </a:xfrm>
          <a:prstGeom prst="rect">
            <a:avLst/>
          </a:prstGeom>
          <a:noFill/>
        </p:spPr>
      </p:pic>
      <p:pic>
        <p:nvPicPr>
          <p:cNvPr id="14" name="Picture 6" descr="C:\Users\User\Documents\фото  всех коллег\09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99925" y="4185084"/>
            <a:ext cx="1632181" cy="1188132"/>
          </a:xfrm>
          <a:prstGeom prst="rect">
            <a:avLst/>
          </a:prstGeom>
          <a:noFill/>
        </p:spPr>
      </p:pic>
      <p:pic>
        <p:nvPicPr>
          <p:cNvPr id="15" name="Picture 11" descr="C:\Users\User\Documents\фото  всех коллег\12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20139" y="4239090"/>
            <a:ext cx="1440160" cy="1078339"/>
          </a:xfrm>
          <a:prstGeom prst="rect">
            <a:avLst/>
          </a:prstGeom>
          <a:noFill/>
        </p:spPr>
      </p:pic>
      <p:pic>
        <p:nvPicPr>
          <p:cNvPr id="16" name="Picture 14" descr="F:\флешка 06122018\сайт доу вишенка\педагоги сайт\Усольцева М.В\u6KFjELYO4c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808" y="5535234"/>
            <a:ext cx="1536171" cy="1110143"/>
          </a:xfrm>
          <a:prstGeom prst="rect">
            <a:avLst/>
          </a:prstGeom>
          <a:noFill/>
        </p:spPr>
      </p:pic>
      <p:pic>
        <p:nvPicPr>
          <p:cNvPr id="17" name="Picture 2" descr="C:\Users\User\Desktop\конкурс детский сад года\ohA6dDiC0pE.jpg"/>
          <p:cNvPicPr>
            <a:picLocks noChangeAspect="1" noChangeArrowheads="1"/>
          </p:cNvPicPr>
          <p:nvPr/>
        </p:nvPicPr>
        <p:blipFill>
          <a:blip r:embed="rId15" cstate="print"/>
          <a:srcRect l="7812" t="10416" r="18750" b="30208"/>
          <a:stretch>
            <a:fillRect/>
          </a:stretch>
        </p:blipFill>
        <p:spPr bwMode="auto">
          <a:xfrm>
            <a:off x="5148064" y="5481228"/>
            <a:ext cx="1440160" cy="1167482"/>
          </a:xfrm>
          <a:prstGeom prst="rect">
            <a:avLst/>
          </a:prstGeom>
          <a:noFill/>
        </p:spPr>
      </p:pic>
      <p:pic>
        <p:nvPicPr>
          <p:cNvPr id="18" name="Picture 2" descr="F:\сайт доу вишенка\педагоги сайт\Дмитрук Н.А\9K4JUax_yyc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28574" y="5535234"/>
            <a:ext cx="1401876" cy="1108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39242"/>
            <a:ext cx="9621549" cy="7697242"/>
          </a:xfrm>
          <a:prstGeom prst="rect">
            <a:avLst/>
          </a:prstGeom>
          <a:noFill/>
        </p:spPr>
      </p:pic>
      <p:sp>
        <p:nvSpPr>
          <p:cNvPr id="411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8318531" cy="408305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/>
          <a:lstStyle/>
          <a:p>
            <a:pPr marL="360000" indent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latin typeface="Monotype Corsiva" panose="03010101010201010101" pitchFamily="66" charset="0"/>
              </a:rPr>
              <a:t>1</a:t>
            </a:r>
            <a:r>
              <a:rPr lang="ru-RU" sz="2800" b="1" dirty="0" smtClean="0">
                <a:solidFill>
                  <a:srgbClr val="005000"/>
                </a:solidFill>
                <a:latin typeface="Monotype Corsiva" panose="03010101010201010101" pitchFamily="66" charset="0"/>
              </a:rPr>
              <a:t>. Повышение творческой активности педагогов, создание условий для личностной и профессиональной самореализации;</a:t>
            </a:r>
          </a:p>
          <a:p>
            <a:pPr marL="360000" indent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005000"/>
                </a:solidFill>
                <a:latin typeface="Monotype Corsiva" panose="03010101010201010101" pitchFamily="66" charset="0"/>
              </a:rPr>
              <a:t>2. Выявление и распространение передового педагогического опыта;</a:t>
            </a:r>
          </a:p>
          <a:p>
            <a:pPr marL="360000" indent="0" algn="just"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solidFill>
                  <a:srgbClr val="005000"/>
                </a:solidFill>
                <a:latin typeface="Monotype Corsiva" panose="03010101010201010101" pitchFamily="66" charset="0"/>
              </a:rPr>
              <a:t>3. Повышение престижа педагогического труда и поиска, публичное призвание вклада педагогов в развитие ДОУ.</a:t>
            </a:r>
            <a:endParaRPr lang="ru-RU" altLang="ru-RU" sz="2800" b="1" dirty="0" smtClean="0">
              <a:solidFill>
                <a:srgbClr val="005000"/>
              </a:solidFill>
              <a:latin typeface="Monotype Corsiva" panose="03010101010201010101" pitchFamily="66" charset="0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  <p:sp>
        <p:nvSpPr>
          <p:cNvPr id="307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1" y="765175"/>
            <a:ext cx="7993063" cy="1143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CA0702"/>
                </a:solidFill>
                <a:latin typeface="Monotype Corsiva" pitchFamily="66" charset="0"/>
              </a:rPr>
              <a:t>Задачи:</a:t>
            </a:r>
            <a:endParaRPr lang="ru-RU" altLang="ru-RU" sz="6000" smtClean="0">
              <a:solidFill>
                <a:srgbClr val="CA0702"/>
              </a:solidFill>
              <a:latin typeface="Monotype Corsiva" pitchFamily="66" charset="0"/>
            </a:endParaRPr>
          </a:p>
        </p:txBody>
      </p:sp>
      <p:pic>
        <p:nvPicPr>
          <p:cNvPr id="3076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575442" flipV="1">
            <a:off x="4284663" y="6281739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20df76943c2a"/>
          <p:cNvPicPr>
            <a:picLocks noChangeAspect="1" noChangeArrowheads="1"/>
          </p:cNvPicPr>
          <p:nvPr/>
        </p:nvPicPr>
        <p:blipFill>
          <a:blip r:embed="rId5"/>
          <a:srcRect l="39082" t="15372" r="48196" b="70837"/>
          <a:stretch>
            <a:fillRect/>
          </a:stretch>
        </p:blipFill>
        <p:spPr bwMode="auto">
          <a:xfrm>
            <a:off x="2" y="692151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20df76943c2a"/>
          <p:cNvPicPr>
            <a:picLocks noChangeAspect="1" noChangeArrowheads="1"/>
          </p:cNvPicPr>
          <p:nvPr/>
        </p:nvPicPr>
        <p:blipFill>
          <a:blip r:embed="rId5"/>
          <a:srcRect l="39082" r="48196" b="84628"/>
          <a:stretch>
            <a:fillRect/>
          </a:stretch>
        </p:blipFill>
        <p:spPr bwMode="auto">
          <a:xfrm>
            <a:off x="2" y="3068639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39242"/>
            <a:ext cx="9621549" cy="7697242"/>
          </a:xfrm>
          <a:prstGeom prst="rect">
            <a:avLst/>
          </a:prstGeom>
          <a:noFill/>
        </p:spPr>
      </p:pic>
      <p:sp>
        <p:nvSpPr>
          <p:cNvPr id="1229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290" y="1773239"/>
            <a:ext cx="5616575" cy="338455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1400" b="1" dirty="0" smtClean="0">
              <a:latin typeface="Monotype Corsiva" pitchFamily="66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latin typeface="Monotype Corsiva" pitchFamily="66" charset="0"/>
              </a:rPr>
              <a:t>     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«Театрализованная деятельность как эффективное средство развития речи детей раннего и дошкольного возраста»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i="1" dirty="0" smtClean="0"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4603ED"/>
                </a:solidFill>
                <a:latin typeface="Monotype Corsiva" pitchFamily="66" charset="0"/>
              </a:rPr>
              <a:t>Усольцева Мария Викторовна</a:t>
            </a:r>
            <a:endParaRPr lang="ru-RU" b="1" dirty="0" smtClean="0">
              <a:solidFill>
                <a:srgbClr val="4603ED"/>
              </a:solidFill>
              <a:latin typeface="Monotype Corsiva" pitchFamily="66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sz="1800" b="1" dirty="0" smtClean="0">
              <a:latin typeface="Monotype Corsiva" pitchFamily="66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400" dirty="0" smtClean="0"/>
          </a:p>
        </p:txBody>
      </p:sp>
      <p:sp>
        <p:nvSpPr>
          <p:cNvPr id="1331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1" y="765175"/>
            <a:ext cx="7993063" cy="1143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>   </a:t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  <a:t>Вашему вниманию предлагается лот под № 1:</a:t>
            </a:r>
            <a:b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endParaRPr lang="ru-RU" altLang="ru-RU" sz="5400" b="1" dirty="0" smtClean="0">
              <a:solidFill>
                <a:srgbClr val="CA0702"/>
              </a:solidFill>
              <a:latin typeface="Monotype Corsiva" pitchFamily="66" charset="0"/>
            </a:endParaRPr>
          </a:p>
        </p:txBody>
      </p:sp>
      <p:pic>
        <p:nvPicPr>
          <p:cNvPr id="13316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75442" flipV="1">
            <a:off x="4284663" y="6281739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0df76943c2a"/>
          <p:cNvPicPr>
            <a:picLocks noChangeAspect="1" noChangeArrowheads="1"/>
          </p:cNvPicPr>
          <p:nvPr/>
        </p:nvPicPr>
        <p:blipFill>
          <a:blip r:embed="rId6"/>
          <a:srcRect l="39082" t="15372" r="48196" b="70837"/>
          <a:stretch>
            <a:fillRect/>
          </a:stretch>
        </p:blipFill>
        <p:spPr bwMode="auto">
          <a:xfrm>
            <a:off x="2" y="692151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20df76943c2a"/>
          <p:cNvPicPr>
            <a:picLocks noChangeAspect="1" noChangeArrowheads="1"/>
          </p:cNvPicPr>
          <p:nvPr/>
        </p:nvPicPr>
        <p:blipFill>
          <a:blip r:embed="rId6"/>
          <a:srcRect l="39082" r="48196" b="84628"/>
          <a:stretch>
            <a:fillRect/>
          </a:stretch>
        </p:blipFill>
        <p:spPr bwMode="auto">
          <a:xfrm>
            <a:off x="2" y="2643183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Сказка\Desktop\для конкурса1\5731e5853bda11549ae8907d.pn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6143636" y="2214555"/>
            <a:ext cx="2286016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E:\Картинки\B07-AI-019-200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4652963"/>
            <a:ext cx="30241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F:\флешка 06122018\сайт доу вишенка\педагоги сайт\Усольцева М.В\u6KFjELYO4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2357430"/>
            <a:ext cx="2071702" cy="30718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39242"/>
            <a:ext cx="9621549" cy="7697242"/>
          </a:xfrm>
          <a:prstGeom prst="rect">
            <a:avLst/>
          </a:prstGeom>
          <a:noFill/>
        </p:spPr>
      </p:pic>
      <p:sp>
        <p:nvSpPr>
          <p:cNvPr id="1229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290" y="1773239"/>
            <a:ext cx="5616575" cy="338455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1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Использование развивающих игр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Воскобовича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в работе с детьми младшего дошкольного возраста»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4603ED"/>
                </a:solidFill>
                <a:latin typeface="Monotype Corsiva" pitchFamily="66" charset="0"/>
              </a:rPr>
              <a:t>Кириллова Светлана Викторовна</a:t>
            </a:r>
            <a:endParaRPr lang="ru-RU" sz="2400" dirty="0" smtClean="0">
              <a:solidFill>
                <a:srgbClr val="4603ED"/>
              </a:solidFill>
              <a:latin typeface="Monotype Corsiva" pitchFamily="66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sz="1800" b="1" dirty="0" smtClean="0">
              <a:latin typeface="Monotype Corsiva" pitchFamily="66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400" dirty="0" smtClean="0"/>
          </a:p>
        </p:txBody>
      </p:sp>
      <p:sp>
        <p:nvSpPr>
          <p:cNvPr id="1331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1" y="765175"/>
            <a:ext cx="7993063" cy="1143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>   </a:t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  <a:t>Вашему вниманию предлагается лот под № 2:</a:t>
            </a:r>
            <a:b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endParaRPr lang="ru-RU" altLang="ru-RU" sz="5400" b="1" dirty="0" smtClean="0">
              <a:solidFill>
                <a:srgbClr val="CA0702"/>
              </a:solidFill>
              <a:latin typeface="Monotype Corsiva" pitchFamily="66" charset="0"/>
            </a:endParaRPr>
          </a:p>
        </p:txBody>
      </p:sp>
      <p:pic>
        <p:nvPicPr>
          <p:cNvPr id="13316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75442" flipV="1">
            <a:off x="4284663" y="6281739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0df76943c2a"/>
          <p:cNvPicPr>
            <a:picLocks noChangeAspect="1" noChangeArrowheads="1"/>
          </p:cNvPicPr>
          <p:nvPr/>
        </p:nvPicPr>
        <p:blipFill>
          <a:blip r:embed="rId6"/>
          <a:srcRect l="39082" t="15372" r="48196" b="70837"/>
          <a:stretch>
            <a:fillRect/>
          </a:stretch>
        </p:blipFill>
        <p:spPr bwMode="auto">
          <a:xfrm>
            <a:off x="2" y="692151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20df76943c2a"/>
          <p:cNvPicPr>
            <a:picLocks noChangeAspect="1" noChangeArrowheads="1"/>
          </p:cNvPicPr>
          <p:nvPr/>
        </p:nvPicPr>
        <p:blipFill>
          <a:blip r:embed="rId6"/>
          <a:srcRect l="39082" r="48196" b="84628"/>
          <a:stretch>
            <a:fillRect/>
          </a:stretch>
        </p:blipFill>
        <p:spPr bwMode="auto">
          <a:xfrm>
            <a:off x="2" y="2643183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Сказка\Desktop\для конкурса1\5731e5853bda11549ae8907d.pn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6143636" y="2214555"/>
            <a:ext cx="2286016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E:\Картинки\B07-AI-019-200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4652963"/>
            <a:ext cx="30241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конкурс детский сад года\ohA6dDiC0pE.jpg"/>
          <p:cNvPicPr>
            <a:picLocks noChangeAspect="1" noChangeArrowheads="1"/>
          </p:cNvPicPr>
          <p:nvPr/>
        </p:nvPicPr>
        <p:blipFill>
          <a:blip r:embed="rId10" cstate="print"/>
          <a:srcRect l="7812" t="10416" r="18750" b="30208"/>
          <a:stretch>
            <a:fillRect/>
          </a:stretch>
        </p:blipFill>
        <p:spPr bwMode="auto">
          <a:xfrm>
            <a:off x="6286512" y="2428868"/>
            <a:ext cx="1928826" cy="28575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39242"/>
            <a:ext cx="9621549" cy="7697242"/>
          </a:xfrm>
          <a:prstGeom prst="rect">
            <a:avLst/>
          </a:prstGeom>
          <a:noFill/>
        </p:spPr>
      </p:pic>
      <p:sp>
        <p:nvSpPr>
          <p:cNvPr id="1229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290" y="1773239"/>
            <a:ext cx="5616575" cy="338455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«Ранняя профориентация детей дошкольного возраста» </a:t>
            </a:r>
          </a:p>
          <a:p>
            <a:pPr algn="ctr"/>
            <a:r>
              <a:rPr lang="ru-RU" b="1" i="1" dirty="0" err="1" smtClean="0">
                <a:solidFill>
                  <a:srgbClr val="4603ED"/>
                </a:solidFill>
                <a:latin typeface="Monotype Corsiva" pitchFamily="66" charset="0"/>
              </a:rPr>
              <a:t>Канонерова</a:t>
            </a:r>
            <a:r>
              <a:rPr lang="ru-RU" b="1" i="1" dirty="0" smtClean="0">
                <a:solidFill>
                  <a:srgbClr val="4603ED"/>
                </a:solidFill>
                <a:latin typeface="Monotype Corsiva" pitchFamily="66" charset="0"/>
              </a:rPr>
              <a:t> Светлана Ивановна</a:t>
            </a:r>
            <a:endParaRPr lang="ru-RU" dirty="0" smtClean="0">
              <a:solidFill>
                <a:srgbClr val="4603ED"/>
              </a:solidFill>
              <a:latin typeface="Monotype Corsiva" pitchFamily="66" charset="0"/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sz="1800" b="1" dirty="0" smtClean="0">
              <a:latin typeface="Monotype Corsiva" pitchFamily="66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400" dirty="0" smtClean="0"/>
          </a:p>
        </p:txBody>
      </p:sp>
      <p:sp>
        <p:nvSpPr>
          <p:cNvPr id="1331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1" y="765175"/>
            <a:ext cx="7993063" cy="1143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>   </a:t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  <a:t>Вашему вниманию предлагается лот под № 2:</a:t>
            </a:r>
            <a:b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endParaRPr lang="ru-RU" altLang="ru-RU" sz="5400" b="1" dirty="0" smtClean="0">
              <a:solidFill>
                <a:srgbClr val="CA0702"/>
              </a:solidFill>
              <a:latin typeface="Monotype Corsiva" pitchFamily="66" charset="0"/>
            </a:endParaRPr>
          </a:p>
        </p:txBody>
      </p:sp>
      <p:pic>
        <p:nvPicPr>
          <p:cNvPr id="13316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75442" flipV="1">
            <a:off x="4284663" y="6281739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0df76943c2a"/>
          <p:cNvPicPr>
            <a:picLocks noChangeAspect="1" noChangeArrowheads="1"/>
          </p:cNvPicPr>
          <p:nvPr/>
        </p:nvPicPr>
        <p:blipFill>
          <a:blip r:embed="rId6"/>
          <a:srcRect l="39082" t="15372" r="48196" b="70837"/>
          <a:stretch>
            <a:fillRect/>
          </a:stretch>
        </p:blipFill>
        <p:spPr bwMode="auto">
          <a:xfrm>
            <a:off x="2" y="692151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20df76943c2a"/>
          <p:cNvPicPr>
            <a:picLocks noChangeAspect="1" noChangeArrowheads="1"/>
          </p:cNvPicPr>
          <p:nvPr/>
        </p:nvPicPr>
        <p:blipFill>
          <a:blip r:embed="rId6"/>
          <a:srcRect l="39082" r="48196" b="84628"/>
          <a:stretch>
            <a:fillRect/>
          </a:stretch>
        </p:blipFill>
        <p:spPr bwMode="auto">
          <a:xfrm>
            <a:off x="0" y="2643182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Сказка\Desktop\для конкурса1\5731e5853bda11549ae8907d.pn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6143636" y="2214555"/>
            <a:ext cx="2286016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E:\Картинки\B07-AI-019-200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4652963"/>
            <a:ext cx="30241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User\Documents\фото  всех коллег\09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2285992"/>
            <a:ext cx="2000264" cy="311695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839242"/>
            <a:ext cx="9621549" cy="7697242"/>
          </a:xfrm>
          <a:prstGeom prst="rect">
            <a:avLst/>
          </a:prstGeom>
          <a:noFill/>
        </p:spPr>
      </p:pic>
      <p:sp>
        <p:nvSpPr>
          <p:cNvPr id="1229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290" y="1773239"/>
            <a:ext cx="5616575" cy="338455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1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500" b="1" i="1" dirty="0" smtClean="0">
                <a:solidFill>
                  <a:srgbClr val="FF0000"/>
                </a:solidFill>
                <a:latin typeface="Monotype Corsiva" pitchFamily="66" charset="0"/>
              </a:rPr>
              <a:t>«Использование инновационных технологий в образовательной деятельности по речевому развитию детей дошкольного возраста» </a:t>
            </a:r>
          </a:p>
          <a:p>
            <a:pPr algn="ctr">
              <a:buNone/>
            </a:pPr>
            <a:r>
              <a:rPr lang="ru-RU" sz="3500" b="1" i="1" dirty="0" smtClean="0">
                <a:solidFill>
                  <a:srgbClr val="4603ED"/>
                </a:solidFill>
                <a:latin typeface="Monotype Corsiva" pitchFamily="66" charset="0"/>
              </a:rPr>
              <a:t>Кашина Юлия Анатольевна</a:t>
            </a:r>
            <a:endParaRPr lang="ru-RU" sz="3500" dirty="0" smtClean="0">
              <a:solidFill>
                <a:srgbClr val="4603ED"/>
              </a:solidFill>
              <a:latin typeface="Monotype Corsiva" pitchFamily="66" charset="0"/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sz="1800" b="1" dirty="0" smtClean="0">
              <a:latin typeface="Monotype Corsiva" pitchFamily="66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400" dirty="0" smtClean="0"/>
          </a:p>
        </p:txBody>
      </p:sp>
      <p:sp>
        <p:nvSpPr>
          <p:cNvPr id="1331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1" y="765175"/>
            <a:ext cx="7993063" cy="1143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>   </a:t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  <a:t>Вашему вниманию предлагается лот под № 4:</a:t>
            </a:r>
            <a:b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endParaRPr lang="ru-RU" altLang="ru-RU" sz="5400" b="1" dirty="0" smtClean="0">
              <a:solidFill>
                <a:srgbClr val="CA0702"/>
              </a:solidFill>
              <a:latin typeface="Monotype Corsiva" pitchFamily="66" charset="0"/>
            </a:endParaRPr>
          </a:p>
        </p:txBody>
      </p:sp>
      <p:pic>
        <p:nvPicPr>
          <p:cNvPr id="13316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75442" flipV="1">
            <a:off x="4284663" y="6281739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0df76943c2a"/>
          <p:cNvPicPr>
            <a:picLocks noChangeAspect="1" noChangeArrowheads="1"/>
          </p:cNvPicPr>
          <p:nvPr/>
        </p:nvPicPr>
        <p:blipFill>
          <a:blip r:embed="rId6"/>
          <a:srcRect l="39082" t="15372" r="48196" b="70837"/>
          <a:stretch>
            <a:fillRect/>
          </a:stretch>
        </p:blipFill>
        <p:spPr bwMode="auto">
          <a:xfrm>
            <a:off x="2" y="692151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20df76943c2a"/>
          <p:cNvPicPr>
            <a:picLocks noChangeAspect="1" noChangeArrowheads="1"/>
          </p:cNvPicPr>
          <p:nvPr/>
        </p:nvPicPr>
        <p:blipFill>
          <a:blip r:embed="rId6"/>
          <a:srcRect l="39082" r="48196" b="84628"/>
          <a:stretch>
            <a:fillRect/>
          </a:stretch>
        </p:blipFill>
        <p:spPr bwMode="auto">
          <a:xfrm>
            <a:off x="0" y="2643182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Сказка\Desktop\для конкурса1\5731e5853bda11549ae8907d.pn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6143636" y="2214555"/>
            <a:ext cx="2286016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E:\Картинки\B07-AI-019-200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4652963"/>
            <a:ext cx="30241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User\Documents\фото  всех коллег\0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2357430"/>
            <a:ext cx="2071702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839242"/>
            <a:ext cx="9621549" cy="7697242"/>
          </a:xfrm>
          <a:prstGeom prst="rect">
            <a:avLst/>
          </a:prstGeom>
          <a:noFill/>
        </p:spPr>
      </p:pic>
      <p:sp>
        <p:nvSpPr>
          <p:cNvPr id="1229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290" y="1773239"/>
            <a:ext cx="5616575" cy="338455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1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500" b="1" i="1" dirty="0" smtClean="0">
                <a:solidFill>
                  <a:srgbClr val="FF0000"/>
                </a:solidFill>
                <a:latin typeface="Monotype Corsiva" pitchFamily="66" charset="0"/>
              </a:rPr>
              <a:t>«Формирование предпосылок  финансовой грамотности детей дошкольного возраста через игровую деятельность»</a:t>
            </a:r>
          </a:p>
          <a:p>
            <a:pPr algn="ctr">
              <a:buNone/>
            </a:pPr>
            <a:r>
              <a:rPr lang="ru-RU" sz="3500" b="1" i="1" dirty="0" smtClean="0">
                <a:solidFill>
                  <a:srgbClr val="4603ED"/>
                </a:solidFill>
                <a:latin typeface="Monotype Corsiva" pitchFamily="66" charset="0"/>
              </a:rPr>
              <a:t>Ковалёва Светлана Михайловна</a:t>
            </a:r>
            <a:endParaRPr lang="ru-RU" sz="3500" dirty="0" smtClean="0">
              <a:solidFill>
                <a:srgbClr val="4603ED"/>
              </a:solidFill>
              <a:latin typeface="Monotype Corsiva" pitchFamily="66" charset="0"/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sz="1800" b="1" dirty="0" smtClean="0">
              <a:latin typeface="Monotype Corsiva" pitchFamily="66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400" dirty="0" smtClean="0"/>
          </a:p>
        </p:txBody>
      </p:sp>
      <p:sp>
        <p:nvSpPr>
          <p:cNvPr id="1331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1" y="765175"/>
            <a:ext cx="7993063" cy="1143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>   </a:t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  <a:t>Вашему вниманию предлагается лот под № 5:</a:t>
            </a:r>
            <a:b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endParaRPr lang="ru-RU" altLang="ru-RU" sz="5400" b="1" dirty="0" smtClean="0">
              <a:solidFill>
                <a:srgbClr val="CA0702"/>
              </a:solidFill>
              <a:latin typeface="Monotype Corsiva" pitchFamily="66" charset="0"/>
            </a:endParaRPr>
          </a:p>
        </p:txBody>
      </p:sp>
      <p:pic>
        <p:nvPicPr>
          <p:cNvPr id="13316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75442" flipV="1">
            <a:off x="4284663" y="6281739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0df76943c2a"/>
          <p:cNvPicPr>
            <a:picLocks noChangeAspect="1" noChangeArrowheads="1"/>
          </p:cNvPicPr>
          <p:nvPr/>
        </p:nvPicPr>
        <p:blipFill>
          <a:blip r:embed="rId6"/>
          <a:srcRect l="39082" t="15372" r="48196" b="70837"/>
          <a:stretch>
            <a:fillRect/>
          </a:stretch>
        </p:blipFill>
        <p:spPr bwMode="auto">
          <a:xfrm>
            <a:off x="2" y="692151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20df76943c2a"/>
          <p:cNvPicPr>
            <a:picLocks noChangeAspect="1" noChangeArrowheads="1"/>
          </p:cNvPicPr>
          <p:nvPr/>
        </p:nvPicPr>
        <p:blipFill>
          <a:blip r:embed="rId6"/>
          <a:srcRect l="39082" r="48196" b="84628"/>
          <a:stretch>
            <a:fillRect/>
          </a:stretch>
        </p:blipFill>
        <p:spPr bwMode="auto">
          <a:xfrm>
            <a:off x="0" y="2643182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Сказка\Desktop\для конкурса1\5731e5853bda11549ae8907d.pn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6143636" y="2214555"/>
            <a:ext cx="2286016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E:\Картинки\B07-AI-019-200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4652963"/>
            <a:ext cx="30241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C:\Users\User\Documents\фото  всех коллег\1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49" y="2428868"/>
            <a:ext cx="1928827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839242"/>
            <a:ext cx="9621549" cy="7697242"/>
          </a:xfrm>
          <a:prstGeom prst="rect">
            <a:avLst/>
          </a:prstGeom>
          <a:noFill/>
        </p:spPr>
      </p:pic>
      <p:sp>
        <p:nvSpPr>
          <p:cNvPr id="1229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290" y="1773239"/>
            <a:ext cx="5616575" cy="338455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1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4600" b="1" i="1" dirty="0" smtClean="0">
                <a:solidFill>
                  <a:srgbClr val="FF0000"/>
                </a:solidFill>
                <a:latin typeface="Monotype Corsiva" pitchFamily="66" charset="0"/>
              </a:rPr>
              <a:t>Элементы </a:t>
            </a:r>
            <a:r>
              <a:rPr lang="ru-RU" sz="4600" b="1" i="1" dirty="0" err="1" smtClean="0">
                <a:solidFill>
                  <a:srgbClr val="FF0000"/>
                </a:solidFill>
                <a:latin typeface="Monotype Corsiva" pitchFamily="66" charset="0"/>
              </a:rPr>
              <a:t>цветотерапии</a:t>
            </a:r>
            <a:r>
              <a:rPr lang="ru-RU" sz="4600" b="1" i="1" dirty="0" smtClean="0">
                <a:solidFill>
                  <a:srgbClr val="FF0000"/>
                </a:solidFill>
                <a:latin typeface="Monotype Corsiva" pitchFamily="66" charset="0"/>
              </a:rPr>
              <a:t> в </a:t>
            </a:r>
            <a:r>
              <a:rPr lang="ru-RU" sz="4600" b="1" i="1" smtClean="0">
                <a:solidFill>
                  <a:srgbClr val="FF0000"/>
                </a:solidFill>
                <a:latin typeface="Monotype Corsiva" pitchFamily="66" charset="0"/>
              </a:rPr>
              <a:t>эмоциональном развитии детей»</a:t>
            </a:r>
            <a:endParaRPr lang="ru-RU" sz="46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35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500" b="1" i="1" dirty="0" err="1" smtClean="0">
                <a:solidFill>
                  <a:srgbClr val="4603ED"/>
                </a:solidFill>
                <a:latin typeface="Monotype Corsiva" pitchFamily="66" charset="0"/>
              </a:rPr>
              <a:t>Винокурова</a:t>
            </a:r>
            <a:r>
              <a:rPr lang="ru-RU" sz="3500" b="1" i="1" dirty="0" smtClean="0">
                <a:solidFill>
                  <a:srgbClr val="4603ED"/>
                </a:solidFill>
                <a:latin typeface="Monotype Corsiva" pitchFamily="66" charset="0"/>
              </a:rPr>
              <a:t>  Юлия Михайловна</a:t>
            </a:r>
            <a:endParaRPr lang="ru-RU" sz="3500" dirty="0" smtClean="0">
              <a:solidFill>
                <a:srgbClr val="4603ED"/>
              </a:solidFill>
              <a:latin typeface="Monotype Corsiva" pitchFamily="66" charset="0"/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sz="1800" b="1" dirty="0" smtClean="0">
              <a:latin typeface="Monotype Corsiva" pitchFamily="66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400" dirty="0" smtClean="0"/>
          </a:p>
        </p:txBody>
      </p:sp>
      <p:sp>
        <p:nvSpPr>
          <p:cNvPr id="1331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1" y="765175"/>
            <a:ext cx="7993063" cy="1143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>   </a:t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  <a:t>Вашему вниманию предлагается лот под № 6:</a:t>
            </a:r>
            <a:b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endParaRPr lang="ru-RU" altLang="ru-RU" sz="5400" b="1" dirty="0" smtClean="0">
              <a:solidFill>
                <a:srgbClr val="CA0702"/>
              </a:solidFill>
              <a:latin typeface="Monotype Corsiva" pitchFamily="66" charset="0"/>
            </a:endParaRPr>
          </a:p>
        </p:txBody>
      </p:sp>
      <p:pic>
        <p:nvPicPr>
          <p:cNvPr id="13316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75442" flipV="1">
            <a:off x="4284663" y="6281739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0df76943c2a"/>
          <p:cNvPicPr>
            <a:picLocks noChangeAspect="1" noChangeArrowheads="1"/>
          </p:cNvPicPr>
          <p:nvPr/>
        </p:nvPicPr>
        <p:blipFill>
          <a:blip r:embed="rId6"/>
          <a:srcRect l="39082" t="15372" r="48196" b="70837"/>
          <a:stretch>
            <a:fillRect/>
          </a:stretch>
        </p:blipFill>
        <p:spPr bwMode="auto">
          <a:xfrm>
            <a:off x="2" y="692151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20df76943c2a"/>
          <p:cNvPicPr>
            <a:picLocks noChangeAspect="1" noChangeArrowheads="1"/>
          </p:cNvPicPr>
          <p:nvPr/>
        </p:nvPicPr>
        <p:blipFill>
          <a:blip r:embed="rId6"/>
          <a:srcRect l="39082" r="48196" b="84628"/>
          <a:stretch>
            <a:fillRect/>
          </a:stretch>
        </p:blipFill>
        <p:spPr bwMode="auto">
          <a:xfrm>
            <a:off x="0" y="2643182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Сказка\Desktop\для конкурса1\5731e5853bda11549ae8907d.pn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6143636" y="2214555"/>
            <a:ext cx="2286016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E:\Картинки\B07-AI-019-200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4652963"/>
            <a:ext cx="30241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F:\флешка 06122018\сайт доу вишенка\педагоги сайт\Винокурова Ю.М\W63mKvX20m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2285992"/>
            <a:ext cx="1857388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Ягоды годжи potext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839242"/>
            <a:ext cx="9621549" cy="7697242"/>
          </a:xfrm>
          <a:prstGeom prst="rect">
            <a:avLst/>
          </a:prstGeom>
          <a:noFill/>
        </p:spPr>
      </p:pic>
      <p:sp>
        <p:nvSpPr>
          <p:cNvPr id="1229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95290" y="1773239"/>
            <a:ext cx="5616575" cy="3384550"/>
          </a:xfrm>
          <a:blipFill dpi="0" rotWithShape="1">
            <a:blip r:embed="rId3" cstate="print"/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1400" b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500" b="1" i="1" dirty="0" smtClean="0">
                <a:solidFill>
                  <a:srgbClr val="FF0000"/>
                </a:solidFill>
                <a:latin typeface="Monotype Corsiva" pitchFamily="66" charset="0"/>
              </a:rPr>
              <a:t>Формирование культуры здорового и безопасного образа жизни у детей дошкольного возраста посредством современных технологий» </a:t>
            </a:r>
            <a:endParaRPr lang="ru-RU" sz="35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500" b="1" i="1" dirty="0" err="1" smtClean="0">
                <a:solidFill>
                  <a:srgbClr val="4603ED"/>
                </a:solidFill>
                <a:latin typeface="Monotype Corsiva" pitchFamily="66" charset="0"/>
              </a:rPr>
              <a:t>Мудрова</a:t>
            </a:r>
            <a:r>
              <a:rPr lang="ru-RU" sz="3500" b="1" i="1" dirty="0" smtClean="0">
                <a:solidFill>
                  <a:srgbClr val="4603ED"/>
                </a:solidFill>
                <a:latin typeface="Monotype Corsiva" pitchFamily="66" charset="0"/>
              </a:rPr>
              <a:t> Виктория Викторовна</a:t>
            </a:r>
            <a:endParaRPr lang="ru-RU" sz="3500" dirty="0" smtClean="0">
              <a:solidFill>
                <a:srgbClr val="4603ED"/>
              </a:solidFill>
              <a:latin typeface="Monotype Corsiva" pitchFamily="66" charset="0"/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sz="1800" b="1" dirty="0" smtClean="0">
              <a:latin typeface="Monotype Corsiva" pitchFamily="66" charset="0"/>
            </a:endParaRP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540000" indent="0" algn="just" eaLnBrk="1" hangingPunct="1">
              <a:spcBef>
                <a:spcPts val="0"/>
              </a:spcBef>
              <a:buFontTx/>
              <a:buNone/>
              <a:defRPr/>
            </a:pPr>
            <a:endParaRPr lang="ru-RU" altLang="ru-RU" sz="2400" dirty="0" smtClean="0"/>
          </a:p>
        </p:txBody>
      </p:sp>
      <p:sp>
        <p:nvSpPr>
          <p:cNvPr id="13315" name="Rectangle 16"/>
          <p:cNvSpPr>
            <a:spLocks noGrp="1" noChangeArrowheads="1"/>
          </p:cNvSpPr>
          <p:nvPr>
            <p:ph type="title"/>
          </p:nvPr>
        </p:nvSpPr>
        <p:spPr>
          <a:xfrm>
            <a:off x="539751" y="765175"/>
            <a:ext cx="7993063" cy="1143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>   </a:t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  <a:t>Вашему вниманию предлагается лот под № 7:</a:t>
            </a:r>
            <a:br>
              <a:rPr lang="ru-RU" altLang="ru-RU" sz="28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/>
            </a:r>
            <a:br>
              <a:rPr lang="ru-RU" sz="2400" b="1" dirty="0" smtClean="0">
                <a:latin typeface="Monotype Corsiva" pitchFamily="66" charset="0"/>
              </a:rPr>
            </a:br>
            <a: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  <a:t/>
            </a:r>
            <a:br>
              <a:rPr lang="ru-RU" altLang="ru-RU" sz="2400" b="1" dirty="0" smtClean="0">
                <a:solidFill>
                  <a:srgbClr val="CA0702"/>
                </a:solidFill>
                <a:latin typeface="Monotype Corsiva" pitchFamily="66" charset="0"/>
              </a:rPr>
            </a:br>
            <a:endParaRPr lang="ru-RU" altLang="ru-RU" sz="5400" b="1" dirty="0" smtClean="0">
              <a:solidFill>
                <a:srgbClr val="CA0702"/>
              </a:solidFill>
              <a:latin typeface="Monotype Corsiva" pitchFamily="66" charset="0"/>
            </a:endParaRPr>
          </a:p>
        </p:txBody>
      </p:sp>
      <p:pic>
        <p:nvPicPr>
          <p:cNvPr id="13316" name="Picture 4" descr="кнопочк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75442" flipV="1">
            <a:off x="4284663" y="6281739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20df76943c2a"/>
          <p:cNvPicPr>
            <a:picLocks noChangeAspect="1" noChangeArrowheads="1"/>
          </p:cNvPicPr>
          <p:nvPr/>
        </p:nvPicPr>
        <p:blipFill>
          <a:blip r:embed="rId6"/>
          <a:srcRect l="39082" t="15372" r="48196" b="70837"/>
          <a:stretch>
            <a:fillRect/>
          </a:stretch>
        </p:blipFill>
        <p:spPr bwMode="auto">
          <a:xfrm>
            <a:off x="2" y="692151"/>
            <a:ext cx="1008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20df76943c2a"/>
          <p:cNvPicPr>
            <a:picLocks noChangeAspect="1" noChangeArrowheads="1"/>
          </p:cNvPicPr>
          <p:nvPr/>
        </p:nvPicPr>
        <p:blipFill>
          <a:blip r:embed="rId6"/>
          <a:srcRect l="39082" r="48196" b="84628"/>
          <a:stretch>
            <a:fillRect/>
          </a:stretch>
        </p:blipFill>
        <p:spPr bwMode="auto">
          <a:xfrm>
            <a:off x="0" y="2643182"/>
            <a:ext cx="10080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C:\Users\Сказка\Desktop\для конкурса1\5731e5853bda11549ae8907d.png"/>
          <p:cNvPicPr>
            <a:picLocks noChangeAspect="1" noChangeArrowheads="1"/>
          </p:cNvPicPr>
          <p:nvPr/>
        </p:nvPicPr>
        <p:blipFill>
          <a:blip r:embed="rId7">
            <a:lum bright="10000" contrast="10000"/>
          </a:blip>
          <a:srcRect/>
          <a:stretch>
            <a:fillRect/>
          </a:stretch>
        </p:blipFill>
        <p:spPr bwMode="auto">
          <a:xfrm>
            <a:off x="6143636" y="2214555"/>
            <a:ext cx="2286016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" descr="E:\Картинки\B07-AI-019-200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4652963"/>
            <a:ext cx="302418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elochka-golishmanovo.ru/upload/txt/2021/03/orig_5391321da68c1dd2b5c070d35916e1ed.jpg"/>
          <p:cNvPicPr>
            <a:picLocks noChangeAspect="1" noChangeArrowheads="1"/>
          </p:cNvPicPr>
          <p:nvPr/>
        </p:nvPicPr>
        <p:blipFill>
          <a:blip r:embed="rId10"/>
          <a:srcRect l="5357" t="7143" r="71428" b="48809"/>
          <a:stretch>
            <a:fillRect/>
          </a:stretch>
        </p:blipFill>
        <p:spPr bwMode="auto">
          <a:xfrm>
            <a:off x="6286512" y="2285992"/>
            <a:ext cx="1928826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372</Words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Задачи:</vt:lpstr>
      <vt:lpstr>       Вашему вниманию предлагается лот под № 1:   </vt:lpstr>
      <vt:lpstr>       Вашему вниманию предлагается лот под № 2:   </vt:lpstr>
      <vt:lpstr>       Вашему вниманию предлагается лот под № 2:   </vt:lpstr>
      <vt:lpstr>       Вашему вниманию предлагается лот под № 4:   </vt:lpstr>
      <vt:lpstr>       Вашему вниманию предлагается лот под № 5:   </vt:lpstr>
      <vt:lpstr>       Вашему вниманию предлагается лот под № 6:   </vt:lpstr>
      <vt:lpstr>       Вашему вниманию предлагается лот под № 7:   </vt:lpstr>
      <vt:lpstr>       Вашему вниманию предлагается лот под № 8:   </vt:lpstr>
      <vt:lpstr>       Вашему вниманию предлагается лот под № 9:   </vt:lpstr>
      <vt:lpstr>       Вашему вниманию предлагается лот под № 10:  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2022-04-19T04:52:23Z</dcterms:created>
  <dcterms:modified xsi:type="dcterms:W3CDTF">2022-04-20T10:52:06Z</dcterms:modified>
</cp:coreProperties>
</file>